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  <p:sldMasterId id="2147483653" r:id="rId3"/>
  </p:sldMasterIdLst>
  <p:notesMasterIdLst>
    <p:notesMasterId r:id="rId13"/>
  </p:notesMasterIdLst>
  <p:handoutMasterIdLst>
    <p:handoutMasterId r:id="rId14"/>
  </p:handoutMasterIdLst>
  <p:sldIdLst>
    <p:sldId id="256" r:id="rId4"/>
    <p:sldId id="257" r:id="rId5"/>
    <p:sldId id="258" r:id="rId6"/>
    <p:sldId id="268" r:id="rId7"/>
    <p:sldId id="270" r:id="rId8"/>
    <p:sldId id="265" r:id="rId9"/>
    <p:sldId id="271" r:id="rId10"/>
    <p:sldId id="269" r:id="rId11"/>
    <p:sldId id="272" r:id="rId1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3339">
          <p15:clr>
            <a:srgbClr val="A4A3A4"/>
          </p15:clr>
        </p15:guide>
        <p15:guide id="4" orient="horz" pos="799">
          <p15:clr>
            <a:srgbClr val="A4A3A4"/>
          </p15:clr>
        </p15:guide>
        <p15:guide id="5" orient="horz">
          <p15:clr>
            <a:srgbClr val="A4A3A4"/>
          </p15:clr>
        </p15:guide>
        <p15:guide id="6" orient="horz" pos="3974">
          <p15:clr>
            <a:srgbClr val="A4A3A4"/>
          </p15:clr>
        </p15:guide>
        <p15:guide id="7" orient="horz" pos="4229">
          <p15:clr>
            <a:srgbClr val="A4A3A4"/>
          </p15:clr>
        </p15:guide>
        <p15:guide id="8" orient="horz" pos="3883">
          <p15:clr>
            <a:srgbClr val="A4A3A4"/>
          </p15:clr>
        </p15:guide>
        <p15:guide id="9" orient="horz" pos="3729">
          <p15:clr>
            <a:srgbClr val="A4A3A4"/>
          </p15:clr>
        </p15:guide>
        <p15:guide id="10" orient="horz" pos="3638">
          <p15:clr>
            <a:srgbClr val="A4A3A4"/>
          </p15:clr>
        </p15:guide>
        <p15:guide id="11" orient="horz" pos="429">
          <p15:clr>
            <a:srgbClr val="A4A3A4"/>
          </p15:clr>
        </p15:guide>
        <p15:guide id="12" orient="horz" pos="244">
          <p15:clr>
            <a:srgbClr val="A4A3A4"/>
          </p15:clr>
        </p15:guide>
        <p15:guide id="13" orient="horz" pos="4319">
          <p15:clr>
            <a:srgbClr val="A4A3A4"/>
          </p15:clr>
        </p15:guide>
        <p15:guide id="14" orient="horz" pos="1548">
          <p15:clr>
            <a:srgbClr val="A4A3A4"/>
          </p15:clr>
        </p15:guide>
        <p15:guide id="15" pos="2880">
          <p15:clr>
            <a:srgbClr val="A4A3A4"/>
          </p15:clr>
        </p15:guide>
        <p15:guide id="16" pos="816">
          <p15:clr>
            <a:srgbClr val="A4A3A4"/>
          </p15:clr>
        </p15:guide>
        <p15:guide id="17" pos="5534">
          <p15:clr>
            <a:srgbClr val="A4A3A4"/>
          </p15:clr>
        </p15:guide>
        <p15:guide id="18" pos="2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914" autoAdjust="0"/>
  </p:normalViewPr>
  <p:slideViewPr>
    <p:cSldViewPr snapToGrid="0" showGuides="1">
      <p:cViewPr varScale="1">
        <p:scale>
          <a:sx n="131" d="100"/>
          <a:sy n="131" d="100"/>
        </p:scale>
        <p:origin x="966" y="126"/>
      </p:cViewPr>
      <p:guideLst>
        <p:guide orient="horz" pos="291"/>
        <p:guide orient="horz" pos="2160"/>
        <p:guide orient="horz" pos="3339"/>
        <p:guide orient="horz" pos="799"/>
        <p:guide orient="horz"/>
        <p:guide orient="horz" pos="3974"/>
        <p:guide orient="horz" pos="4229"/>
        <p:guide orient="horz" pos="3883"/>
        <p:guide orient="horz" pos="3729"/>
        <p:guide orient="horz" pos="3638"/>
        <p:guide orient="horz" pos="429"/>
        <p:guide orient="horz" pos="244"/>
        <p:guide orient="horz" pos="4319"/>
        <p:guide orient="horz" pos="1548"/>
        <p:guide pos="2880"/>
        <p:guide pos="816"/>
        <p:guide pos="5534"/>
        <p:guide pos="2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-35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95EE6-8046-445E-9F28-8109BE464355}" type="datetimeFigureOut">
              <a:rPr lang="de-CH" smtClean="0"/>
              <a:t>05.12.2022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BD11B-ECEA-46A6-9F99-009242C7EA4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37438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A1422-378A-4CDC-B7EA-AC238EAF76D5}" type="datetimeFigureOut">
              <a:rPr lang="de-CH" smtClean="0"/>
              <a:t>05.12.2022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3881B-78F4-49B6-A0AA-18A537C2AAF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1546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eit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56315" y="1993712"/>
            <a:ext cx="7542510" cy="2930726"/>
          </a:xfrm>
          <a:prstGeom prst="rect">
            <a:avLst/>
          </a:prstGeom>
        </p:spPr>
        <p:txBody>
          <a:bodyPr lIns="86400" tIns="46800" rIns="86400" bIns="46800"/>
          <a:lstStyle>
            <a:lvl1pPr algn="l">
              <a:lnSpc>
                <a:spcPts val="6000"/>
              </a:lnSpc>
              <a:defRPr sz="5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Hier steht der Name </a:t>
            </a:r>
            <a:br>
              <a:rPr lang="de-DE" dirty="0" smtClean="0"/>
            </a:br>
            <a:r>
              <a:rPr lang="de-DE" dirty="0" smtClean="0"/>
              <a:t>der Präsentation geschrieben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884" y="5151095"/>
            <a:ext cx="7605503" cy="546100"/>
          </a:xfrm>
          <a:prstGeom prst="rect">
            <a:avLst/>
          </a:prstGeom>
        </p:spPr>
        <p:txBody>
          <a:bodyPr/>
          <a:lstStyle>
            <a:lvl1pPr>
              <a:defRPr sz="3200" b="0" baseline="0"/>
            </a:lvl1pPr>
          </a:lstStyle>
          <a:p>
            <a:pPr lvl="0"/>
            <a:r>
              <a:rPr lang="de-CH" dirty="0" smtClean="0"/>
              <a:t>Datum der Präsentation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50329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geseite_Layou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176798" y="1161538"/>
            <a:ext cx="7607669" cy="20928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2600"/>
              </a:lnSpc>
              <a:defRPr/>
            </a:lvl1pPr>
            <a:lvl5pPr marL="1828800" indent="0">
              <a:lnSpc>
                <a:spcPts val="2600"/>
              </a:lnSpc>
              <a:buNone/>
              <a:defRPr/>
            </a:lvl5pPr>
          </a:lstStyle>
          <a:p>
            <a:pPr lvl="0"/>
            <a:r>
              <a:rPr lang="de-DE" dirty="0" smtClean="0"/>
              <a:t>Um den </a:t>
            </a:r>
            <a:r>
              <a:rPr lang="de-DE" dirty="0" err="1" smtClean="0"/>
              <a:t>Fliesstext</a:t>
            </a:r>
            <a:r>
              <a:rPr lang="de-DE" dirty="0" smtClean="0"/>
              <a:t> übersichtlich zu halten sollten Abschnitte gemacht werden. Diese werden zur besseren Lesbarkeit jeweils durch eine Blindzeile getrennt.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Aufzählungen werden jeweils mit einem vorangestellten Punkt aufgelistet:</a:t>
            </a:r>
            <a:endParaRPr lang="de-CH" dirty="0"/>
          </a:p>
        </p:txBody>
      </p:sp>
      <p:sp>
        <p:nvSpPr>
          <p:cNvPr id="8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351632" y="6047450"/>
            <a:ext cx="230832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lnSpc>
                <a:spcPts val="1200"/>
              </a:lnSpc>
              <a:defRPr sz="900">
                <a:solidFill>
                  <a:schemeClr val="tx1"/>
                </a:solidFill>
              </a:defRPr>
            </a:lvl1pPr>
          </a:lstStyle>
          <a:p>
            <a:fld id="{9E69BA9B-2CCB-4ED6-B070-6AC0B2E2C9AD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26" name="Titelplatzhalter 10"/>
          <p:cNvSpPr>
            <a:spLocks noGrp="1"/>
          </p:cNvSpPr>
          <p:nvPr>
            <p:ph type="title"/>
          </p:nvPr>
        </p:nvSpPr>
        <p:spPr>
          <a:xfrm>
            <a:off x="1174244" y="266979"/>
            <a:ext cx="7610224" cy="55399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de-DE" dirty="0" smtClean="0"/>
              <a:t>Der Titel kann einzeilig sein</a:t>
            </a:r>
            <a:endParaRPr lang="de-CH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3" hasCustomPrompt="1"/>
          </p:nvPr>
        </p:nvSpPr>
        <p:spPr>
          <a:xfrm>
            <a:off x="1172148" y="3166212"/>
            <a:ext cx="7612062" cy="1888722"/>
          </a:xfrm>
        </p:spPr>
        <p:txBody>
          <a:bodyPr>
            <a:spAutoFit/>
          </a:bodyPr>
          <a:lstStyle>
            <a:lvl1pPr marL="179388" indent="-179388">
              <a:buFont typeface="Arial" panose="020B0604020202020204" pitchFamily="34" charset="0"/>
              <a:buChar char="•"/>
              <a:defRPr baseline="0"/>
            </a:lvl1pPr>
            <a:lvl3pPr>
              <a:defRPr baseline="0"/>
            </a:lvl3pPr>
            <a:lvl4pPr>
              <a:defRPr/>
            </a:lvl4pPr>
          </a:lstStyle>
          <a:p>
            <a:pPr lvl="0"/>
            <a:r>
              <a:rPr lang="de-CH" dirty="0" smtClean="0"/>
              <a:t>Dies ist eine Aufzählung</a:t>
            </a:r>
          </a:p>
          <a:p>
            <a:pPr lvl="0"/>
            <a:r>
              <a:rPr lang="de-CH" dirty="0" smtClean="0"/>
              <a:t>Dies ist eine zweite Aufzählung</a:t>
            </a:r>
          </a:p>
          <a:p>
            <a:pPr lvl="0"/>
            <a:r>
              <a:rPr lang="de-CH" dirty="0" smtClean="0"/>
              <a:t>Aufzählungen können noch weiter gegliedert werden:</a:t>
            </a:r>
          </a:p>
          <a:p>
            <a:pPr lvl="2"/>
            <a:r>
              <a:rPr lang="de-CH" dirty="0" smtClean="0"/>
              <a:t>Dies ist die nächste Aufzählung</a:t>
            </a:r>
          </a:p>
          <a:p>
            <a:pPr lvl="3"/>
            <a:r>
              <a:rPr lang="de-CH" dirty="0" smtClean="0"/>
              <a:t>Und dies ist nochmals eine Aufzählung</a:t>
            </a:r>
            <a:endParaRPr lang="de-CH" dirty="0"/>
          </a:p>
        </p:txBody>
      </p:sp>
      <p:sp>
        <p:nvSpPr>
          <p:cNvPr id="3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195445" y="5838085"/>
            <a:ext cx="7589780" cy="248402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spAutoFit/>
          </a:bodyPr>
          <a:lstStyle>
            <a:lvl1pPr algn="ctr">
              <a:defRPr sz="900" b="1">
                <a:solidFill>
                  <a:schemeClr val="tx1"/>
                </a:solidFill>
              </a:defRPr>
            </a:lvl1pPr>
          </a:lstStyle>
          <a:p>
            <a:pPr algn="l">
              <a:lnSpc>
                <a:spcPts val="1200"/>
              </a:lnSpc>
            </a:pPr>
            <a:r>
              <a:rPr lang="de-CH" dirty="0" smtClean="0">
                <a:solidFill>
                  <a:prstClr val="black"/>
                </a:solidFill>
              </a:rPr>
              <a:t>Name der Präsentation, Untertitel</a:t>
            </a:r>
          </a:p>
        </p:txBody>
      </p:sp>
    </p:spTree>
    <p:extLst>
      <p:ext uri="{BB962C8B-B14F-4D97-AF65-F5344CB8AC3E}">
        <p14:creationId xmlns:p14="http://schemas.microsoft.com/office/powerpoint/2010/main" val="3453671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7" descr="Logo_CMYK_po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0111" y="364802"/>
            <a:ext cx="2081729" cy="5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32"/>
          <p:cNvSpPr txBox="1">
            <a:spLocks noChangeArrowheads="1"/>
          </p:cNvSpPr>
          <p:nvPr/>
        </p:nvSpPr>
        <p:spPr bwMode="auto">
          <a:xfrm>
            <a:off x="4564857" y="364718"/>
            <a:ext cx="3240088" cy="440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105000"/>
              </a:lnSpc>
              <a:spcBef>
                <a:spcPct val="50000"/>
              </a:spcBef>
            </a:pPr>
            <a:r>
              <a:rPr lang="de-CH" altLang="de-DE" sz="800" dirty="0" smtClean="0">
                <a:latin typeface="Arial" panose="020B0604020202020204" pitchFamily="34" charset="0"/>
              </a:rPr>
              <a:t>Eidgenössisches Departement für</a:t>
            </a:r>
            <a:br>
              <a:rPr lang="de-CH" altLang="de-DE" sz="800" dirty="0" smtClean="0">
                <a:latin typeface="Arial" panose="020B0604020202020204" pitchFamily="34" charset="0"/>
              </a:rPr>
            </a:br>
            <a:r>
              <a:rPr lang="de-CH" altLang="de-DE" sz="800" dirty="0" smtClean="0">
                <a:latin typeface="Arial" panose="020B0604020202020204" pitchFamily="34" charset="0"/>
              </a:rPr>
              <a:t>Umwelt, Verkehr, Energie und Kommunikation UVEK</a:t>
            </a:r>
          </a:p>
          <a:p>
            <a:pPr>
              <a:lnSpc>
                <a:spcPct val="105000"/>
              </a:lnSpc>
              <a:spcBef>
                <a:spcPct val="50000"/>
              </a:spcBef>
            </a:pPr>
            <a:r>
              <a:rPr lang="de-CH" altLang="de-DE" sz="800" b="1" dirty="0" smtClean="0">
                <a:latin typeface="Arial" panose="020B0604020202020204" pitchFamily="34" charset="0"/>
              </a:rPr>
              <a:t>Bundesamt für Strassen ASTRA</a:t>
            </a:r>
            <a:endParaRPr lang="de-CH" altLang="de-DE" sz="800" b="1" dirty="0">
              <a:latin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" r="1"/>
          <a:stretch/>
        </p:blipFill>
        <p:spPr>
          <a:xfrm>
            <a:off x="-2446" y="6260172"/>
            <a:ext cx="8803333" cy="466344"/>
          </a:xfrm>
          <a:prstGeom prst="rect">
            <a:avLst/>
          </a:prstGeom>
        </p:spPr>
      </p:pic>
      <p:sp>
        <p:nvSpPr>
          <p:cNvPr id="3" name="Titelplatzhalter 2"/>
          <p:cNvSpPr>
            <a:spLocks noGrp="1"/>
          </p:cNvSpPr>
          <p:nvPr>
            <p:ph type="title"/>
          </p:nvPr>
        </p:nvSpPr>
        <p:spPr>
          <a:xfrm>
            <a:off x="1187416" y="2265524"/>
            <a:ext cx="7593625" cy="8617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de-DE" dirty="0" smtClean="0"/>
              <a:t>Titelmasterformat</a:t>
            </a:r>
            <a:endParaRPr lang="de-CH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1193664" y="5149631"/>
            <a:ext cx="8229600" cy="58477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de-DE" dirty="0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3281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360000" rtl="0" eaLnBrk="1" latinLnBrk="0" hangingPunct="1">
        <a:lnSpc>
          <a:spcPts val="6000"/>
        </a:lnSpc>
        <a:spcBef>
          <a:spcPct val="0"/>
        </a:spcBef>
        <a:buNone/>
        <a:defRPr sz="5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32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7" descr="Logo_CMYK_pos"/>
          <p:cNvPicPr>
            <a:picLocks noChangeAspect="1" noChangeArrowheads="1"/>
          </p:cNvPicPr>
          <p:nvPr/>
        </p:nvPicPr>
        <p:blipFill rotWithShape="1">
          <a:blip r:embed="rId3" cstate="print"/>
          <a:srcRect r="85449" b="38600"/>
          <a:stretch/>
        </p:blipFill>
        <p:spPr bwMode="auto">
          <a:xfrm>
            <a:off x="359532" y="368659"/>
            <a:ext cx="301898" cy="32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feld 8"/>
          <p:cNvSpPr txBox="1"/>
          <p:nvPr/>
        </p:nvSpPr>
        <p:spPr>
          <a:xfrm>
            <a:off x="1195317" y="6003064"/>
            <a:ext cx="1836057" cy="233014"/>
          </a:xfrm>
          <a:prstGeom prst="rect">
            <a:avLst/>
          </a:prstGeom>
          <a:noFill/>
        </p:spPr>
        <p:txBody>
          <a:bodyPr vert="horz" wrap="none" lIns="90000" tIns="46800" rIns="90000" bIns="46800" rtlCol="0" anchor="ctr" anchorCtr="0">
            <a:spAutoFit/>
          </a:bodyPr>
          <a:lstStyle/>
          <a:p>
            <a:r>
              <a:rPr lang="de-CH" sz="900" dirty="0" smtClean="0">
                <a:solidFill>
                  <a:prstClr val="black"/>
                </a:solidFill>
              </a:rPr>
              <a:t>Bundesamt für Strassen ASTRA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1191600" y="1268882"/>
            <a:ext cx="7593625" cy="2057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15" name="Titelplatzhalter 14"/>
          <p:cNvSpPr>
            <a:spLocks noGrp="1" noChangeAspect="1"/>
          </p:cNvSpPr>
          <p:nvPr>
            <p:ph type="title"/>
          </p:nvPr>
        </p:nvSpPr>
        <p:spPr>
          <a:xfrm>
            <a:off x="1191025" y="1993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" r="1"/>
          <a:stretch/>
        </p:blipFill>
        <p:spPr>
          <a:xfrm>
            <a:off x="-2446" y="6260172"/>
            <a:ext cx="8803333" cy="4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49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600"/>
        </a:lnSpc>
        <a:spcBef>
          <a:spcPts val="0"/>
        </a:spcBef>
        <a:buFont typeface="Arial" panose="020B0604020202020204" pitchFamily="34" charset="0"/>
        <a:buNone/>
        <a:defRPr sz="21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80975" indent="-180975" algn="l" defTabSz="914400" rtl="0" eaLnBrk="1" latinLnBrk="0" hangingPunct="1">
        <a:lnSpc>
          <a:spcPts val="2600"/>
        </a:lnSpc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361950" indent="-180975" algn="l" defTabSz="914400" rtl="0" eaLnBrk="1" latinLnBrk="0" hangingPunct="1">
        <a:lnSpc>
          <a:spcPts val="2600"/>
        </a:lnSpc>
        <a:spcBef>
          <a:spcPct val="20000"/>
        </a:spcBef>
        <a:buFont typeface="Arial" panose="020B0604020202020204" pitchFamily="34" charset="0"/>
        <a:buChar char="•"/>
        <a:defRPr sz="21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534988" indent="-173038" algn="l" defTabSz="914400" rtl="0" eaLnBrk="1" latinLnBrk="0" hangingPunct="1">
        <a:lnSpc>
          <a:spcPts val="2600"/>
        </a:lnSpc>
        <a:spcBef>
          <a:spcPct val="20000"/>
        </a:spcBef>
        <a:buFont typeface="Arial" panose="020B0604020202020204" pitchFamily="34" charset="0"/>
        <a:buChar char="•"/>
        <a:defRPr sz="21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715963" indent="-180975" algn="l" defTabSz="914400" rtl="0" eaLnBrk="1" latinLnBrk="0" hangingPunct="1">
        <a:lnSpc>
          <a:spcPts val="2600"/>
        </a:lnSpc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6315" y="2642376"/>
            <a:ext cx="7542510" cy="1633397"/>
          </a:xfrm>
        </p:spPr>
        <p:txBody>
          <a:bodyPr/>
          <a:lstStyle/>
          <a:p>
            <a:r>
              <a:rPr lang="de-CH" sz="4000" dirty="0" smtClean="0"/>
              <a:t>Brückenobjekt N5-S102</a:t>
            </a:r>
            <a:br>
              <a:rPr lang="de-CH" sz="4000" dirty="0" smtClean="0"/>
            </a:br>
            <a:r>
              <a:rPr lang="de-DE" sz="2000" dirty="0"/>
              <a:t>Zuchwil </a:t>
            </a:r>
            <a:r>
              <a:rPr lang="de-DE" sz="2000" dirty="0" smtClean="0"/>
              <a:t>„UEF </a:t>
            </a:r>
            <a:r>
              <a:rPr lang="de-DE" sz="2000" dirty="0" err="1" smtClean="0"/>
              <a:t>Langfeldstrasse</a:t>
            </a:r>
            <a:r>
              <a:rPr lang="de-DE" sz="2000" dirty="0" smtClean="0"/>
              <a:t>“</a:t>
            </a:r>
            <a:endParaRPr lang="de-CH" sz="20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1167884" y="5151095"/>
            <a:ext cx="7605503" cy="584775"/>
          </a:xfrm>
        </p:spPr>
        <p:txBody>
          <a:bodyPr/>
          <a:lstStyle/>
          <a:p>
            <a:r>
              <a:rPr lang="de-CH" dirty="0" smtClean="0"/>
              <a:t>2.Workshop Inspektoren (</a:t>
            </a:r>
            <a:r>
              <a:rPr lang="de-CH" dirty="0" err="1" smtClean="0"/>
              <a:t>Zwt</a:t>
            </a:r>
            <a:r>
              <a:rPr lang="de-CH" dirty="0" smtClean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93800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69BA9B-2CCB-4ED6-B070-6AC0B2E2C9AD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„</a:t>
            </a:r>
            <a:r>
              <a:rPr lang="de-CH" dirty="0"/>
              <a:t>UEF Langfeldstrasse</a:t>
            </a:r>
            <a:r>
              <a:rPr lang="de-CH" dirty="0" smtClean="0"/>
              <a:t>“, </a:t>
            </a:r>
            <a:r>
              <a:rPr lang="de-CH" dirty="0"/>
              <a:t>Zuchwil 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1195445" y="5844208"/>
            <a:ext cx="7589780" cy="236156"/>
          </a:xfrm>
        </p:spPr>
        <p:txBody>
          <a:bodyPr/>
          <a:lstStyle/>
          <a:p>
            <a:pPr algn="l">
              <a:lnSpc>
                <a:spcPts val="1200"/>
              </a:lnSpc>
            </a:pPr>
            <a:r>
              <a:rPr lang="de-CH" dirty="0" smtClean="0">
                <a:solidFill>
                  <a:prstClr val="black"/>
                </a:solidFill>
              </a:rPr>
              <a:t>Übersicht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0" b="5212"/>
          <a:stretch/>
        </p:blipFill>
        <p:spPr bwMode="auto">
          <a:xfrm>
            <a:off x="715617" y="1200647"/>
            <a:ext cx="8078525" cy="370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179929" y="1038757"/>
            <a:ext cx="4535424" cy="369331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de-CH" dirty="0" smtClean="0"/>
              <a:t>Bild durch EP zu ersetzen</a:t>
            </a:r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77338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69BA9B-2CCB-4ED6-B070-6AC0B2E2C9AD}" type="slidenum">
              <a:rPr lang="de-CH" smtClean="0"/>
              <a:pPr/>
              <a:t>3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74244" y="266979"/>
            <a:ext cx="7610224" cy="553998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Das </a:t>
            </a:r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Brückenbauwerk</a:t>
            </a:r>
            <a:endParaRPr lang="de-CH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1" y="1215541"/>
            <a:ext cx="8643797" cy="119956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557" y="2504138"/>
            <a:ext cx="4686158" cy="33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95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69BA9B-2CCB-4ED6-B070-6AC0B2E2C9AD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74244" y="266979"/>
            <a:ext cx="7610224" cy="553998"/>
          </a:xfrm>
        </p:spPr>
        <p:txBody>
          <a:bodyPr/>
          <a:lstStyle/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Brückenlagerung </a:t>
            </a:r>
            <a:endParaRPr lang="de-CH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44" y="914399"/>
            <a:ext cx="6402536" cy="487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66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69BA9B-2CCB-4ED6-B070-6AC0B2E2C9AD}" type="slidenum">
              <a:rPr lang="de-CH" smtClean="0"/>
              <a:pPr/>
              <a:t>5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74244" y="266979"/>
            <a:ext cx="7610224" cy="553998"/>
          </a:xfrm>
        </p:spPr>
        <p:txBody>
          <a:bodyPr/>
          <a:lstStyle/>
          <a:p>
            <a:r>
              <a:rPr 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Brückenlagerung </a:t>
            </a: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64" y="1049103"/>
            <a:ext cx="3977520" cy="2589447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566" y="1049104"/>
            <a:ext cx="3892112" cy="258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82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69BA9B-2CCB-4ED6-B070-6AC0B2E2C9AD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74244" y="266979"/>
            <a:ext cx="7610224" cy="508601"/>
          </a:xfrm>
        </p:spPr>
        <p:txBody>
          <a:bodyPr/>
          <a:lstStyle/>
          <a:p>
            <a:r>
              <a:rPr lang="de-DE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Problemstellung</a:t>
            </a:r>
            <a:endParaRPr lang="de-CH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1195445" y="5844208"/>
            <a:ext cx="7589780" cy="236156"/>
          </a:xfrm>
        </p:spPr>
        <p:txBody>
          <a:bodyPr/>
          <a:lstStyle/>
          <a:p>
            <a:pPr algn="l">
              <a:lnSpc>
                <a:spcPts val="1200"/>
              </a:lnSpc>
            </a:pPr>
            <a:r>
              <a:rPr lang="de-CH" dirty="0">
                <a:solidFill>
                  <a:prstClr val="black"/>
                </a:solidFill>
              </a:rPr>
              <a:t>Problemstellung</a:t>
            </a:r>
            <a:endParaRPr lang="de-CH" dirty="0" smtClean="0">
              <a:solidFill>
                <a:prstClr val="black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595" y="1621667"/>
            <a:ext cx="4126873" cy="274966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32" y="1622735"/>
            <a:ext cx="4125270" cy="2748592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51632" y="775580"/>
            <a:ext cx="8243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Risse in der Krafteinleitungszone des TGA 110 </a:t>
            </a:r>
            <a:r>
              <a:rPr lang="de-DE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(allseitig </a:t>
            </a:r>
            <a:r>
              <a:rPr lang="de-DE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beweglicher Topflager)</a:t>
            </a:r>
            <a:endParaRPr lang="de-CH" dirty="0"/>
          </a:p>
        </p:txBody>
      </p:sp>
      <p:sp>
        <p:nvSpPr>
          <p:cNvPr id="8" name="Rechteck 7"/>
          <p:cNvSpPr/>
          <p:nvPr/>
        </p:nvSpPr>
        <p:spPr>
          <a:xfrm>
            <a:off x="1283817" y="4504973"/>
            <a:ext cx="6792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Risse, </a:t>
            </a:r>
            <a:r>
              <a:rPr lang="de-CH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Ablösungen und Abplatzungen </a:t>
            </a:r>
            <a:r>
              <a:rPr lang="de-CH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 Träger</a:t>
            </a:r>
            <a:endParaRPr lang="de-CH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418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69BA9B-2CCB-4ED6-B070-6AC0B2E2C9AD}" type="slidenum">
              <a:rPr lang="de-CH" smtClean="0"/>
              <a:pPr/>
              <a:t>7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74244" y="266979"/>
            <a:ext cx="7610224" cy="508601"/>
          </a:xfrm>
        </p:spPr>
        <p:txBody>
          <a:bodyPr/>
          <a:lstStyle/>
          <a:p>
            <a:r>
              <a:rPr lang="de-DE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Problemstellung</a:t>
            </a:r>
            <a:endParaRPr lang="de-CH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1195445" y="5844208"/>
            <a:ext cx="7589780" cy="236156"/>
          </a:xfrm>
        </p:spPr>
        <p:txBody>
          <a:bodyPr/>
          <a:lstStyle/>
          <a:p>
            <a:pPr algn="l">
              <a:lnSpc>
                <a:spcPts val="1200"/>
              </a:lnSpc>
            </a:pPr>
            <a:r>
              <a:rPr lang="de-CH" dirty="0">
                <a:solidFill>
                  <a:prstClr val="black"/>
                </a:solidFill>
              </a:rPr>
              <a:t>Problemstellung</a:t>
            </a:r>
            <a:endParaRPr lang="de-CH" dirty="0" smtClean="0">
              <a:solidFill>
                <a:prstClr val="black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351632" y="775580"/>
            <a:ext cx="8243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Risse in der Krafteinleitungszone des TGA 110 </a:t>
            </a:r>
            <a:r>
              <a:rPr lang="de-DE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(allseitig </a:t>
            </a:r>
            <a:r>
              <a:rPr lang="de-DE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beweglicher Topflager)</a:t>
            </a:r>
            <a:endParaRPr lang="de-CH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11" y="1621667"/>
            <a:ext cx="3660831" cy="2749269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1345997" y="2472537"/>
            <a:ext cx="2267712" cy="13021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497" y="1621667"/>
            <a:ext cx="4121864" cy="274510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283817" y="4504973"/>
            <a:ext cx="6792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Hohlstellen, Ablösungen und Abplatzungen auf WL-Bank</a:t>
            </a:r>
          </a:p>
        </p:txBody>
      </p:sp>
    </p:spTree>
    <p:extLst>
      <p:ext uri="{BB962C8B-B14F-4D97-AF65-F5344CB8AC3E}">
        <p14:creationId xmlns:p14="http://schemas.microsoft.com/office/powerpoint/2010/main" val="3212383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69BA9B-2CCB-4ED6-B070-6AC0B2E2C9AD}" type="slidenum">
              <a:rPr lang="de-CH" smtClean="0"/>
              <a:pPr/>
              <a:t>8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74244" y="266979"/>
            <a:ext cx="7610224" cy="508601"/>
          </a:xfrm>
        </p:spPr>
        <p:txBody>
          <a:bodyPr/>
          <a:lstStyle/>
          <a:p>
            <a:r>
              <a:rPr lang="de-DE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  <a:endParaRPr lang="de-CH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1195445" y="5844208"/>
            <a:ext cx="7589780" cy="236156"/>
          </a:xfrm>
        </p:spPr>
        <p:txBody>
          <a:bodyPr/>
          <a:lstStyle/>
          <a:p>
            <a:pPr algn="l">
              <a:lnSpc>
                <a:spcPts val="1200"/>
              </a:lnSpc>
            </a:pPr>
            <a:r>
              <a:rPr lang="de-CH" dirty="0">
                <a:solidFill>
                  <a:prstClr val="black"/>
                </a:solidFill>
              </a:rPr>
              <a:t>Interpretation</a:t>
            </a:r>
            <a:endParaRPr lang="de-CH" dirty="0" smtClean="0">
              <a:solidFill>
                <a:prstClr val="black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08187" y="901505"/>
            <a:ext cx="818864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Aufgrund der Schadensbilder und des Lagertypen </a:t>
            </a:r>
            <a:r>
              <a:rPr lang="de-CH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allseitig beweglicher </a:t>
            </a:r>
            <a:r>
              <a:rPr lang="de-DE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Topflager) </a:t>
            </a:r>
            <a:r>
              <a:rPr lang="de-CH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sollte </a:t>
            </a:r>
            <a:r>
              <a:rPr lang="de-CH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sich nicht um statisch bedingten Risse </a:t>
            </a:r>
            <a:r>
              <a:rPr lang="de-CH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handeln.</a:t>
            </a:r>
          </a:p>
          <a:p>
            <a:endParaRPr lang="de-CH" sz="16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Bei </a:t>
            </a:r>
            <a:r>
              <a:rPr lang="de-CH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allseitig </a:t>
            </a:r>
            <a:r>
              <a:rPr lang="de-CH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beweglichen Brückenlager entstehen zwar geringe horizontale Rückstellkräfte, diese sind aber nicht vergleichbar mit den horizontalen Kräften bei einem Führungs- oder </a:t>
            </a:r>
            <a:r>
              <a:rPr lang="de-CH" sz="16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Fixlager</a:t>
            </a:r>
            <a:r>
              <a:rPr lang="de-CH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de-CH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CH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6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Hohlstellen, Ablösungen und Abplatzungen auf WL-Bank</a:t>
            </a:r>
          </a:p>
          <a:p>
            <a:r>
              <a:rPr lang="de-CH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wird vermuten</a:t>
            </a:r>
            <a:r>
              <a:rPr lang="de-CH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dass </a:t>
            </a:r>
            <a:r>
              <a:rPr lang="de-CH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 vorhandene </a:t>
            </a:r>
            <a:r>
              <a:rPr lang="de-CH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Rissbildung </a:t>
            </a:r>
            <a:r>
              <a:rPr lang="de-CH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möglicherweise </a:t>
            </a:r>
            <a:r>
              <a:rPr lang="de-CH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eher aufgrund von Bewehrungskorrosion infolge alten Undichtigkeiten des FBÜ verursacht </a:t>
            </a:r>
            <a:r>
              <a:rPr lang="de-CH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sind (sehr </a:t>
            </a:r>
            <a:r>
              <a:rPr lang="de-CH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langsame Korrosionsprozesse). </a:t>
            </a:r>
            <a:endParaRPr lang="de-CH" sz="16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CH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Risse, Ablösungen und Abplatzungen am Träger</a:t>
            </a:r>
          </a:p>
          <a:p>
            <a:r>
              <a:rPr lang="de-CH" sz="16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 Ursache diese Rissbildung ist aufgrund der reinen visuellen Bauwerksinspektion nicht eindeutig.</a:t>
            </a:r>
          </a:p>
          <a:p>
            <a:endParaRPr lang="de-CH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CH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886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69BA9B-2CCB-4ED6-B070-6AC0B2E2C9AD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74244" y="266979"/>
            <a:ext cx="7610224" cy="508601"/>
          </a:xfrm>
        </p:spPr>
        <p:txBody>
          <a:bodyPr/>
          <a:lstStyle/>
          <a:p>
            <a:r>
              <a:rPr lang="de-DE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Weiteres Vorgehen</a:t>
            </a:r>
            <a:endParaRPr lang="de-CH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1195445" y="5844208"/>
            <a:ext cx="7589780" cy="236156"/>
          </a:xfrm>
        </p:spPr>
        <p:txBody>
          <a:bodyPr/>
          <a:lstStyle/>
          <a:p>
            <a:pPr algn="l">
              <a:lnSpc>
                <a:spcPts val="1200"/>
              </a:lnSpc>
            </a:pPr>
            <a:r>
              <a:rPr lang="de-CH" dirty="0">
                <a:solidFill>
                  <a:prstClr val="black"/>
                </a:solidFill>
              </a:rPr>
              <a:t>Weiteres Vorgehen</a:t>
            </a:r>
            <a:endParaRPr lang="de-CH" dirty="0" smtClean="0">
              <a:solidFill>
                <a:prstClr val="black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67048" y="916135"/>
            <a:ext cx="818864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sz="1600" dirty="0" smtClean="0"/>
              <a:t>alle </a:t>
            </a:r>
            <a:r>
              <a:rPr lang="de-CH" sz="1600" dirty="0"/>
              <a:t>lose und gerissenen Betonteile komplett zu entfernen (Handspitzhammer) und fachgerecht zu reprofilieren (Mörtel R4</a:t>
            </a:r>
            <a:r>
              <a:rPr lang="de-CH" sz="1600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sz="1600" dirty="0" smtClean="0"/>
              <a:t>Arbeiten </a:t>
            </a:r>
            <a:r>
              <a:rPr lang="de-CH" sz="1600" dirty="0"/>
              <a:t>sind ggf. in Etappen auszuführen, um die Krafteinleitungszone nicht zu </a:t>
            </a:r>
            <a:r>
              <a:rPr lang="de-CH" sz="1600" dirty="0" smtClean="0"/>
              <a:t>schwächen</a:t>
            </a:r>
            <a:endParaRPr lang="de-CH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sz="1600" dirty="0" smtClean="0"/>
              <a:t>Nach </a:t>
            </a:r>
            <a:r>
              <a:rPr lang="de-CH" sz="1600" dirty="0"/>
              <a:t>dem Betonabtrag ist der Zustand der Bewehrung zu kontrollieren, um die Vermutung der Schadensursache (Bewehrungskorrosion) zu bestätigen. Denn wenn die Bewehrung blank ist, dann ist die Ursache gesondert zu </a:t>
            </a:r>
            <a:r>
              <a:rPr lang="de-CH" sz="1600" dirty="0" smtClean="0"/>
              <a:t>eruieren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CH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sz="1600" dirty="0"/>
              <a:t>Bei der Abnahme soll beachtet werden, dass keine Hohlstellen vorhanden </a:t>
            </a:r>
            <a:r>
              <a:rPr lang="de-CH" sz="1600" dirty="0" smtClean="0"/>
              <a:t>sind.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CH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sz="1600" dirty="0" smtClean="0"/>
              <a:t>Diese Stellen sind im Rahmen der periodischen Bauwerksüberwachung optisch und mittels Abklopfen sauber zu inspizieren. Der Zustand ist zweckmässig zu dokumentieren. </a:t>
            </a:r>
          </a:p>
          <a:p>
            <a:endParaRPr lang="de-CH" sz="16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sz="1600" dirty="0"/>
              <a:t>Nach </a:t>
            </a:r>
            <a:r>
              <a:rPr lang="de-CH" sz="1600" dirty="0"/>
              <a:t>der lokalen </a:t>
            </a:r>
            <a:r>
              <a:rPr lang="de-CH" sz="1600" dirty="0"/>
              <a:t>Betoninstandsetzung: Zwischeninspektion </a:t>
            </a:r>
            <a:r>
              <a:rPr lang="de-CH" sz="1600" dirty="0"/>
              <a:t>dieses Bereichs </a:t>
            </a:r>
            <a:r>
              <a:rPr lang="de-CH" sz="1600" dirty="0"/>
              <a:t>1x </a:t>
            </a:r>
            <a:r>
              <a:rPr lang="de-CH" sz="1600" dirty="0"/>
              <a:t>jährliche </a:t>
            </a:r>
            <a:r>
              <a:rPr lang="de-CH" sz="1600" dirty="0"/>
              <a:t>für </a:t>
            </a:r>
            <a:r>
              <a:rPr lang="de-CH" sz="1600" dirty="0"/>
              <a:t>die nächste 3 </a:t>
            </a:r>
            <a:r>
              <a:rPr lang="de-CH" sz="1600" dirty="0"/>
              <a:t>Jahren, um 100% sicher zu sein, dass keine weiteren Schadensursachen vorliegen. </a:t>
            </a:r>
            <a:r>
              <a:rPr lang="de-CH" sz="1600" dirty="0"/>
              <a:t>Danach HI alle 5 Jahren</a:t>
            </a:r>
            <a:r>
              <a:rPr lang="de-CH" sz="1600" dirty="0" smtClean="0"/>
              <a:t>.</a:t>
            </a:r>
            <a:endParaRPr lang="de-CH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489115"/>
      </p:ext>
    </p:extLst>
  </p:cSld>
  <p:clrMapOvr>
    <a:masterClrMapping/>
  </p:clrMapOvr>
</p:sld>
</file>

<file path=ppt/theme/theme1.xml><?xml version="1.0" encoding="utf-8"?>
<a:theme xmlns:a="http://schemas.openxmlformats.org/drawingml/2006/main" name="PTT_Astra_Version_4zu3_d_rz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Astra_Version_4zu3_d.potx [Schreibgeschützt]" id="{FBA2F814-6D91-48EE-BEFC-6E7FC47971C9}" vid="{67DF4FDD-A86F-4B58-9D2E-6AF9DB3C3B21}"/>
    </a:ext>
  </a:extLst>
</a:theme>
</file>

<file path=ppt/theme/theme2.xml><?xml version="1.0" encoding="utf-8"?>
<a:theme xmlns:a="http://schemas.openxmlformats.org/drawingml/2006/main" name="Astra_Folgeseite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Astra_Version_4zu3_d.potx [Schreibgeschützt]" id="{FBA2F814-6D91-48EE-BEFC-6E7FC47971C9}" vid="{2C6EDF32-50BF-4A30-9906-A56C3F8ADD44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f:fields xmlns:f="http://schemas.fabasoft.com/folio/2007/fields">
  <f:record ref="">
    <f:field ref="objname" par="" edit="true" text="181220_N5-S100_2823_Kurzpräsentation_AW"/>
    <f:field ref="objsubject" par="" edit="true" text=""/>
    <f:field ref="objcreatedby" par="" text="Zwicky, Thomas (ASTRA - Zwt)"/>
    <f:field ref="objcreatedat" par="" text="23.01.2019 10:24:45"/>
    <f:field ref="objchangedby" par="" text="Zwicky, Thomas (ASTRA - Zwt)"/>
    <f:field ref="objmodifiedat" par="" text="23.01.2019 10:24:45"/>
    <f:field ref="doc_FSCFOLIO_1_1001_FieldDocumentNumber" par="" text=""/>
    <f:field ref="doc_FSCFOLIO_1_1001_FieldSubject" par="" edit="true" text=""/>
    <f:field ref="FSCFOLIO_1_1001_FieldCurrentUser" par="" text="Thomas Zwicky"/>
    <f:field ref="CCAPRECONFIG_15_1001_Objektname" par="" edit="true" text="181220_N5-S100_2823_Kurzpräsentation_AW"/>
    <f:field ref="CHPRECONFIG_1_1001_Objektname" par="" edit="true" text="181220_N5-S100_2823_Kurzpräsentation_AW"/>
  </f:record>
  <f:display par="" text="...">
    <f:field ref="FSCFOLIO_1_1001_FieldCurrentUser" text="Aktueller Benutzer"/>
    <f:field ref="objsubject" text="Betreff (einzeilig)"/>
    <f:field ref="objcreatedat" text="Erzeugt am/um"/>
    <f:field ref="objcreatedby" text="Erzeugt von"/>
    <f:field ref="objmodifiedat" text="Letzte Änderung am/um"/>
    <f:field ref="objchangedby" text="Letzte Änderung von"/>
    <f:field ref="objname" text="Name"/>
    <f:field ref="CCAPRECONFIG_15_1001_Objektname" text="Objektname"/>
    <f:field ref="CHPRECONFIG_1_1001_Objektname" text="Objektname"/>
  </f:display>
  <f:display par="" text="Serienbrief">
    <f:field ref="doc_FSCFOLIO_1_1001_FieldSubject" text="Betreff"/>
    <f:field ref="doc_FSCFOLIO_1_1001_FieldDocumentNumber" text="Dokument Nummer"/>
  </f:display>
</f:fields>
</file>

<file path=customXml/itemProps1.xml><?xml version="1.0" encoding="utf-8"?>
<ds:datastoreItem xmlns:ds="http://schemas.openxmlformats.org/officeDocument/2006/customXml" ds:itemID="{4E8A9591-F074-446B-902F-511FF79C122F}">
  <ds:schemaRefs>
    <ds:schemaRef ds:uri="http://schemas.fabasoft.com/folio/2007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PP-Präsentation_klein_neu</Template>
  <TotalTime>0</TotalTime>
  <Words>321</Words>
  <Application>Microsoft Office PowerPoint</Application>
  <PresentationFormat>Bildschirmpräsentation (4:3)</PresentationFormat>
  <Paragraphs>58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</vt:lpstr>
      <vt:lpstr>Wingdings</vt:lpstr>
      <vt:lpstr>PTT_Astra_Version_4zu3_d_rz</vt:lpstr>
      <vt:lpstr>Astra_Folgeseiten</vt:lpstr>
      <vt:lpstr>Brückenobjekt N5-S102 Zuchwil „UEF Langfeldstrasse“</vt:lpstr>
      <vt:lpstr>„UEF Langfeldstrasse“, Zuchwil </vt:lpstr>
      <vt:lpstr>Das Brückenbauwerk</vt:lpstr>
      <vt:lpstr>Brückenlagerung </vt:lpstr>
      <vt:lpstr>Brückenlagerung </vt:lpstr>
      <vt:lpstr>Problemstellung</vt:lpstr>
      <vt:lpstr>Problemstellung</vt:lpstr>
      <vt:lpstr>Interpretation</vt:lpstr>
      <vt:lpstr>Weiteres Vorgehen</vt:lpstr>
    </vt:vector>
  </TitlesOfParts>
  <Company>Bundesverwaltung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u80793133</dc:creator>
  <cp:lastModifiedBy>Falzone Lorenzo</cp:lastModifiedBy>
  <cp:revision>23</cp:revision>
  <dcterms:created xsi:type="dcterms:W3CDTF">2016-10-31T11:39:33Z</dcterms:created>
  <dcterms:modified xsi:type="dcterms:W3CDTF">2022-12-05T12:00:04Z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SC#ASTRACFG@15.1700:Abs_Fachbereich">
    <vt:lpwstr/>
  </property>
  <property fmtid="{D5CDD505-2E9C-101B-9397-08002B2CF9AE}" pid="3" name="FSC#ASTRACFG@15.1700:Abs_Fachbereichsfunktion">
    <vt:lpwstr/>
  </property>
  <property fmtid="{D5CDD505-2E9C-101B-9397-08002B2CF9AE}" pid="4" name="FSC#ASTRACFG@15.1700:Absender_Fusszeilen">
    <vt:lpwstr/>
  </property>
  <property fmtid="{D5CDD505-2E9C-101B-9397-08002B2CF9AE}" pid="5" name="FSC#ASTRACFG@15.1700:Abteilung">
    <vt:lpwstr/>
  </property>
  <property fmtid="{D5CDD505-2E9C-101B-9397-08002B2CF9AE}" pid="6" name="FSC#ASTRACFG@15.1700:Bereich">
    <vt:lpwstr/>
  </property>
  <property fmtid="{D5CDD505-2E9C-101B-9397-08002B2CF9AE}" pid="7" name="FSC#ASTRACFG@15.1700:Fachbereich">
    <vt:lpwstr/>
  </property>
  <property fmtid="{D5CDD505-2E9C-101B-9397-08002B2CF9AE}" pid="8" name="FSC#ASTRACFG@15.1700:FilialeOrt">
    <vt:lpwstr/>
  </property>
  <property fmtid="{D5CDD505-2E9C-101B-9397-08002B2CF9AE}" pid="9" name="FSC#ASTRACFG@15.1700:Funktion">
    <vt:lpwstr/>
  </property>
  <property fmtid="{D5CDD505-2E9C-101B-9397-08002B2CF9AE}" pid="10" name="FSC#ASTRACFG@15.1700:Postadresse">
    <vt:lpwstr/>
  </property>
  <property fmtid="{D5CDD505-2E9C-101B-9397-08002B2CF9AE}" pid="11" name="FSC#ASTRACFG@15.1700:Standortadresse">
    <vt:lpwstr/>
  </property>
  <property fmtid="{D5CDD505-2E9C-101B-9397-08002B2CF9AE}" pid="12" name="FSC#UVEKCFG@15.1700:Function">
    <vt:lpwstr/>
  </property>
  <property fmtid="{D5CDD505-2E9C-101B-9397-08002B2CF9AE}" pid="13" name="FSC#UVEKCFG@15.1700:FileRespOrg">
    <vt:lpwstr/>
  </property>
  <property fmtid="{D5CDD505-2E9C-101B-9397-08002B2CF9AE}" pid="14" name="FSC#UVEKCFG@15.1700:DefaultGroupFileResponsible">
    <vt:lpwstr/>
  </property>
  <property fmtid="{D5CDD505-2E9C-101B-9397-08002B2CF9AE}" pid="15" name="FSC#UVEKCFG@15.1700:FileRespFunction">
    <vt:lpwstr/>
  </property>
  <property fmtid="{D5CDD505-2E9C-101B-9397-08002B2CF9AE}" pid="16" name="FSC#UVEKCFG@15.1700:AssignedClassification">
    <vt:lpwstr/>
  </property>
  <property fmtid="{D5CDD505-2E9C-101B-9397-08002B2CF9AE}" pid="17" name="FSC#UVEKCFG@15.1700:AssignedClassificationCode">
    <vt:lpwstr/>
  </property>
  <property fmtid="{D5CDD505-2E9C-101B-9397-08002B2CF9AE}" pid="18" name="FSC#UVEKCFG@15.1700:FileResponsible">
    <vt:lpwstr/>
  </property>
  <property fmtid="{D5CDD505-2E9C-101B-9397-08002B2CF9AE}" pid="19" name="FSC#UVEKCFG@15.1700:FileResponsibleTel">
    <vt:lpwstr/>
  </property>
  <property fmtid="{D5CDD505-2E9C-101B-9397-08002B2CF9AE}" pid="20" name="FSC#UVEKCFG@15.1700:FileResponsibleEmail">
    <vt:lpwstr/>
  </property>
  <property fmtid="{D5CDD505-2E9C-101B-9397-08002B2CF9AE}" pid="21" name="FSC#UVEKCFG@15.1700:FileResponsibleFax">
    <vt:lpwstr/>
  </property>
  <property fmtid="{D5CDD505-2E9C-101B-9397-08002B2CF9AE}" pid="22" name="FSC#UVEKCFG@15.1700:FileResponsibleAddress">
    <vt:lpwstr/>
  </property>
  <property fmtid="{D5CDD505-2E9C-101B-9397-08002B2CF9AE}" pid="23" name="FSC#UVEKCFG@15.1700:FileResponsibleStreet">
    <vt:lpwstr/>
  </property>
  <property fmtid="{D5CDD505-2E9C-101B-9397-08002B2CF9AE}" pid="24" name="FSC#UVEKCFG@15.1700:FileResponsiblezipcode">
    <vt:lpwstr/>
  </property>
  <property fmtid="{D5CDD505-2E9C-101B-9397-08002B2CF9AE}" pid="25" name="FSC#UVEKCFG@15.1700:FileResponsiblecity">
    <vt:lpwstr/>
  </property>
  <property fmtid="{D5CDD505-2E9C-101B-9397-08002B2CF9AE}" pid="26" name="FSC#UVEKCFG@15.1700:FileResponsibleAbbreviation">
    <vt:lpwstr/>
  </property>
  <property fmtid="{D5CDD505-2E9C-101B-9397-08002B2CF9AE}" pid="27" name="FSC#UVEKCFG@15.1700:FileRespOrgHome">
    <vt:lpwstr/>
  </property>
  <property fmtid="{D5CDD505-2E9C-101B-9397-08002B2CF9AE}" pid="28" name="FSC#UVEKCFG@15.1700:CurrUserAbbreviation">
    <vt:lpwstr>Zwt</vt:lpwstr>
  </property>
  <property fmtid="{D5CDD505-2E9C-101B-9397-08002B2CF9AE}" pid="29" name="FSC#UVEKCFG@15.1700:CategoryReference">
    <vt:lpwstr/>
  </property>
  <property fmtid="{D5CDD505-2E9C-101B-9397-08002B2CF9AE}" pid="30" name="FSC#UVEKCFG@15.1700:cooAddress">
    <vt:lpwstr>COO.2045.100.2.10715168</vt:lpwstr>
  </property>
  <property fmtid="{D5CDD505-2E9C-101B-9397-08002B2CF9AE}" pid="31" name="FSC#UVEKCFG@15.1700:sleeveFileReference">
    <vt:lpwstr/>
  </property>
  <property fmtid="{D5CDD505-2E9C-101B-9397-08002B2CF9AE}" pid="32" name="FSC#UVEKCFG@15.1700:BureauName">
    <vt:lpwstr>Bundesamt für Strassen</vt:lpwstr>
  </property>
  <property fmtid="{D5CDD505-2E9C-101B-9397-08002B2CF9AE}" pid="33" name="FSC#UVEKCFG@15.1700:BureauShortName">
    <vt:lpwstr>ASTRA</vt:lpwstr>
  </property>
  <property fmtid="{D5CDD505-2E9C-101B-9397-08002B2CF9AE}" pid="34" name="FSC#UVEKCFG@15.1700:BureauWebsite">
    <vt:lpwstr>www.astra.admin.ch</vt:lpwstr>
  </property>
  <property fmtid="{D5CDD505-2E9C-101B-9397-08002B2CF9AE}" pid="35" name="FSC#UVEKCFG@15.1700:SubFileTitle">
    <vt:lpwstr/>
  </property>
  <property fmtid="{D5CDD505-2E9C-101B-9397-08002B2CF9AE}" pid="36" name="FSC#UVEKCFG@15.1700:ForeignNumber">
    <vt:lpwstr/>
  </property>
  <property fmtid="{D5CDD505-2E9C-101B-9397-08002B2CF9AE}" pid="37" name="FSC#UVEKCFG@15.1700:Amtstitel">
    <vt:lpwstr/>
  </property>
  <property fmtid="{D5CDD505-2E9C-101B-9397-08002B2CF9AE}" pid="38" name="FSC#UVEKCFG@15.1700:ZusendungAm">
    <vt:lpwstr/>
  </property>
  <property fmtid="{D5CDD505-2E9C-101B-9397-08002B2CF9AE}" pid="39" name="FSC#UVEKCFG@15.1700:SignerLeft">
    <vt:lpwstr/>
  </property>
  <property fmtid="{D5CDD505-2E9C-101B-9397-08002B2CF9AE}" pid="40" name="FSC#UVEKCFG@15.1700:SignerRight">
    <vt:lpwstr/>
  </property>
  <property fmtid="{D5CDD505-2E9C-101B-9397-08002B2CF9AE}" pid="41" name="FSC#UVEKCFG@15.1700:SignerLeftJobTitle">
    <vt:lpwstr/>
  </property>
  <property fmtid="{D5CDD505-2E9C-101B-9397-08002B2CF9AE}" pid="42" name="FSC#UVEKCFG@15.1700:SignerRightJobTitle">
    <vt:lpwstr/>
  </property>
  <property fmtid="{D5CDD505-2E9C-101B-9397-08002B2CF9AE}" pid="43" name="FSC#UVEKCFG@15.1700:SignerLeftFunction">
    <vt:lpwstr/>
  </property>
  <property fmtid="{D5CDD505-2E9C-101B-9397-08002B2CF9AE}" pid="44" name="FSC#UVEKCFG@15.1700:SignerRightFunction">
    <vt:lpwstr/>
  </property>
  <property fmtid="{D5CDD505-2E9C-101B-9397-08002B2CF9AE}" pid="45" name="FSC#UVEKCFG@15.1700:SignerLeftUserRoleGroup">
    <vt:lpwstr/>
  </property>
  <property fmtid="{D5CDD505-2E9C-101B-9397-08002B2CF9AE}" pid="46" name="FSC#UVEKCFG@15.1700:SignerRightUserRoleGroup">
    <vt:lpwstr/>
  </property>
  <property fmtid="{D5CDD505-2E9C-101B-9397-08002B2CF9AE}" pid="47" name="FSC#UVEKCFG@15.1700:DocumentNumber">
    <vt:lpwstr/>
  </property>
  <property fmtid="{D5CDD505-2E9C-101B-9397-08002B2CF9AE}" pid="48" name="FSC#UVEKCFG@15.1700:AssignmentNumber">
    <vt:lpwstr/>
  </property>
  <property fmtid="{D5CDD505-2E9C-101B-9397-08002B2CF9AE}" pid="49" name="FSC#UVEKCFG@15.1700:EM_Personal">
    <vt:lpwstr/>
  </property>
  <property fmtid="{D5CDD505-2E9C-101B-9397-08002B2CF9AE}" pid="50" name="FSC#UVEKCFG@15.1700:EM_Geschlecht">
    <vt:lpwstr/>
  </property>
  <property fmtid="{D5CDD505-2E9C-101B-9397-08002B2CF9AE}" pid="51" name="FSC#UVEKCFG@15.1700:EM_GebDatum">
    <vt:lpwstr/>
  </property>
  <property fmtid="{D5CDD505-2E9C-101B-9397-08002B2CF9AE}" pid="52" name="FSC#UVEKCFG@15.1700:EM_Funktion">
    <vt:lpwstr/>
  </property>
  <property fmtid="{D5CDD505-2E9C-101B-9397-08002B2CF9AE}" pid="53" name="FSC#UVEKCFG@15.1700:EM_Beruf">
    <vt:lpwstr/>
  </property>
  <property fmtid="{D5CDD505-2E9C-101B-9397-08002B2CF9AE}" pid="54" name="FSC#UVEKCFG@15.1700:EM_SVNR">
    <vt:lpwstr/>
  </property>
  <property fmtid="{D5CDD505-2E9C-101B-9397-08002B2CF9AE}" pid="55" name="FSC#UVEKCFG@15.1700:EM_Familienstand">
    <vt:lpwstr/>
  </property>
  <property fmtid="{D5CDD505-2E9C-101B-9397-08002B2CF9AE}" pid="56" name="FSC#UVEKCFG@15.1700:EM_Muttersprache">
    <vt:lpwstr/>
  </property>
  <property fmtid="{D5CDD505-2E9C-101B-9397-08002B2CF9AE}" pid="57" name="FSC#UVEKCFG@15.1700:EM_Geboren_in">
    <vt:lpwstr/>
  </property>
  <property fmtid="{D5CDD505-2E9C-101B-9397-08002B2CF9AE}" pid="58" name="FSC#UVEKCFG@15.1700:EM_Briefanrede">
    <vt:lpwstr/>
  </property>
  <property fmtid="{D5CDD505-2E9C-101B-9397-08002B2CF9AE}" pid="59" name="FSC#UVEKCFG@15.1700:EM_Kommunikationssprache">
    <vt:lpwstr/>
  </property>
  <property fmtid="{D5CDD505-2E9C-101B-9397-08002B2CF9AE}" pid="60" name="FSC#UVEKCFG@15.1700:EM_Webseite">
    <vt:lpwstr/>
  </property>
  <property fmtid="{D5CDD505-2E9C-101B-9397-08002B2CF9AE}" pid="61" name="FSC#UVEKCFG@15.1700:EM_TelNr_Business">
    <vt:lpwstr/>
  </property>
  <property fmtid="{D5CDD505-2E9C-101B-9397-08002B2CF9AE}" pid="62" name="FSC#UVEKCFG@15.1700:EM_TelNr_Private">
    <vt:lpwstr/>
  </property>
  <property fmtid="{D5CDD505-2E9C-101B-9397-08002B2CF9AE}" pid="63" name="FSC#UVEKCFG@15.1700:EM_TelNr_Mobile">
    <vt:lpwstr/>
  </property>
  <property fmtid="{D5CDD505-2E9C-101B-9397-08002B2CF9AE}" pid="64" name="FSC#UVEKCFG@15.1700:EM_TelNr_Other">
    <vt:lpwstr/>
  </property>
  <property fmtid="{D5CDD505-2E9C-101B-9397-08002B2CF9AE}" pid="65" name="FSC#UVEKCFG@15.1700:EM_TelNr_Fax">
    <vt:lpwstr/>
  </property>
  <property fmtid="{D5CDD505-2E9C-101B-9397-08002B2CF9AE}" pid="66" name="FSC#UVEKCFG@15.1700:EM_EMail1">
    <vt:lpwstr/>
  </property>
  <property fmtid="{D5CDD505-2E9C-101B-9397-08002B2CF9AE}" pid="67" name="FSC#UVEKCFG@15.1700:EM_EMail2">
    <vt:lpwstr/>
  </property>
  <property fmtid="{D5CDD505-2E9C-101B-9397-08002B2CF9AE}" pid="68" name="FSC#UVEKCFG@15.1700:EM_EMail3">
    <vt:lpwstr/>
  </property>
  <property fmtid="{D5CDD505-2E9C-101B-9397-08002B2CF9AE}" pid="69" name="FSC#UVEKCFG@15.1700:EM_Name">
    <vt:lpwstr/>
  </property>
  <property fmtid="{D5CDD505-2E9C-101B-9397-08002B2CF9AE}" pid="70" name="FSC#UVEKCFG@15.1700:EM_UID">
    <vt:lpwstr/>
  </property>
  <property fmtid="{D5CDD505-2E9C-101B-9397-08002B2CF9AE}" pid="71" name="FSC#UVEKCFG@15.1700:EM_Rechtsform">
    <vt:lpwstr/>
  </property>
  <property fmtid="{D5CDD505-2E9C-101B-9397-08002B2CF9AE}" pid="72" name="FSC#UVEKCFG@15.1700:EM_Klassifizierung">
    <vt:lpwstr/>
  </property>
  <property fmtid="{D5CDD505-2E9C-101B-9397-08002B2CF9AE}" pid="73" name="FSC#UVEKCFG@15.1700:EM_Gruendungsjahr">
    <vt:lpwstr/>
  </property>
  <property fmtid="{D5CDD505-2E9C-101B-9397-08002B2CF9AE}" pid="74" name="FSC#UVEKCFG@15.1700:EM_Versandart">
    <vt:lpwstr/>
  </property>
  <property fmtid="{D5CDD505-2E9C-101B-9397-08002B2CF9AE}" pid="75" name="FSC#UVEKCFG@15.1700:EM_Versandvermek">
    <vt:lpwstr/>
  </property>
  <property fmtid="{D5CDD505-2E9C-101B-9397-08002B2CF9AE}" pid="76" name="FSC#UVEKCFG@15.1700:EM_Anrede">
    <vt:lpwstr/>
  </property>
  <property fmtid="{D5CDD505-2E9C-101B-9397-08002B2CF9AE}" pid="77" name="FSC#UVEKCFG@15.1700:EM_Titel">
    <vt:lpwstr/>
  </property>
  <property fmtid="{D5CDD505-2E9C-101B-9397-08002B2CF9AE}" pid="78" name="FSC#UVEKCFG@15.1700:EM_Nachgestellter_Titel">
    <vt:lpwstr/>
  </property>
  <property fmtid="{D5CDD505-2E9C-101B-9397-08002B2CF9AE}" pid="79" name="FSC#UVEKCFG@15.1700:EM_Vorname">
    <vt:lpwstr/>
  </property>
  <property fmtid="{D5CDD505-2E9C-101B-9397-08002B2CF9AE}" pid="80" name="FSC#UVEKCFG@15.1700:EM_Nachname">
    <vt:lpwstr/>
  </property>
  <property fmtid="{D5CDD505-2E9C-101B-9397-08002B2CF9AE}" pid="81" name="FSC#UVEKCFG@15.1700:EM_Kurzbezeichnung">
    <vt:lpwstr/>
  </property>
  <property fmtid="{D5CDD505-2E9C-101B-9397-08002B2CF9AE}" pid="82" name="FSC#UVEKCFG@15.1700:EM_Organisations_Zeile_1">
    <vt:lpwstr/>
  </property>
  <property fmtid="{D5CDD505-2E9C-101B-9397-08002B2CF9AE}" pid="83" name="FSC#UVEKCFG@15.1700:EM_Organisations_Zeile_2">
    <vt:lpwstr/>
  </property>
  <property fmtid="{D5CDD505-2E9C-101B-9397-08002B2CF9AE}" pid="84" name="FSC#UVEKCFG@15.1700:EM_Organisations_Zeile_3">
    <vt:lpwstr/>
  </property>
  <property fmtid="{D5CDD505-2E9C-101B-9397-08002B2CF9AE}" pid="85" name="FSC#UVEKCFG@15.1700:EM_Strasse">
    <vt:lpwstr/>
  </property>
  <property fmtid="{D5CDD505-2E9C-101B-9397-08002B2CF9AE}" pid="86" name="FSC#UVEKCFG@15.1700:EM_Hausnummer">
    <vt:lpwstr/>
  </property>
  <property fmtid="{D5CDD505-2E9C-101B-9397-08002B2CF9AE}" pid="87" name="FSC#UVEKCFG@15.1700:EM_Strasse2">
    <vt:lpwstr/>
  </property>
  <property fmtid="{D5CDD505-2E9C-101B-9397-08002B2CF9AE}" pid="88" name="FSC#UVEKCFG@15.1700:EM_Hausnummer_Zusatz">
    <vt:lpwstr/>
  </property>
  <property fmtid="{D5CDD505-2E9C-101B-9397-08002B2CF9AE}" pid="89" name="FSC#UVEKCFG@15.1700:EM_Postfach">
    <vt:lpwstr/>
  </property>
  <property fmtid="{D5CDD505-2E9C-101B-9397-08002B2CF9AE}" pid="90" name="FSC#UVEKCFG@15.1700:EM_PLZ">
    <vt:lpwstr/>
  </property>
  <property fmtid="{D5CDD505-2E9C-101B-9397-08002B2CF9AE}" pid="91" name="FSC#UVEKCFG@15.1700:EM_Ort">
    <vt:lpwstr/>
  </property>
  <property fmtid="{D5CDD505-2E9C-101B-9397-08002B2CF9AE}" pid="92" name="FSC#UVEKCFG@15.1700:EM_Land">
    <vt:lpwstr/>
  </property>
  <property fmtid="{D5CDD505-2E9C-101B-9397-08002B2CF9AE}" pid="93" name="FSC#UVEKCFG@15.1700:EM_E_Mail_Adresse">
    <vt:lpwstr/>
  </property>
  <property fmtid="{D5CDD505-2E9C-101B-9397-08002B2CF9AE}" pid="94" name="FSC#UVEKCFG@15.1700:EM_Funktionsbezeichnung">
    <vt:lpwstr/>
  </property>
  <property fmtid="{D5CDD505-2E9C-101B-9397-08002B2CF9AE}" pid="95" name="FSC#UVEKCFG@15.1700:EM_Serienbrieffeld_1">
    <vt:lpwstr/>
  </property>
  <property fmtid="{D5CDD505-2E9C-101B-9397-08002B2CF9AE}" pid="96" name="FSC#UVEKCFG@15.1700:EM_Serienbrieffeld_2">
    <vt:lpwstr/>
  </property>
  <property fmtid="{D5CDD505-2E9C-101B-9397-08002B2CF9AE}" pid="97" name="FSC#UVEKCFG@15.1700:EM_Serienbrieffeld_3">
    <vt:lpwstr/>
  </property>
  <property fmtid="{D5CDD505-2E9C-101B-9397-08002B2CF9AE}" pid="98" name="FSC#UVEKCFG@15.1700:EM_Serienbrieffeld_4">
    <vt:lpwstr/>
  </property>
  <property fmtid="{D5CDD505-2E9C-101B-9397-08002B2CF9AE}" pid="99" name="FSC#UVEKCFG@15.1700:EM_Serienbrieffeld_5">
    <vt:lpwstr/>
  </property>
  <property fmtid="{D5CDD505-2E9C-101B-9397-08002B2CF9AE}" pid="100" name="FSC#UVEKCFG@15.1700:EM_Address">
    <vt:lpwstr/>
  </property>
  <property fmtid="{D5CDD505-2E9C-101B-9397-08002B2CF9AE}" pid="101" name="FSC#UVEKCFG@15.1700:Abs_Nachname">
    <vt:lpwstr/>
  </property>
  <property fmtid="{D5CDD505-2E9C-101B-9397-08002B2CF9AE}" pid="102" name="FSC#UVEKCFG@15.1700:Abs_Vorname">
    <vt:lpwstr/>
  </property>
  <property fmtid="{D5CDD505-2E9C-101B-9397-08002B2CF9AE}" pid="103" name="FSC#UVEKCFG@15.1700:Abs_Zeichen">
    <vt:lpwstr/>
  </property>
  <property fmtid="{D5CDD505-2E9C-101B-9397-08002B2CF9AE}" pid="104" name="FSC#UVEKCFG@15.1700:Anrede">
    <vt:lpwstr/>
  </property>
  <property fmtid="{D5CDD505-2E9C-101B-9397-08002B2CF9AE}" pid="105" name="FSC#UVEKCFG@15.1700:EM_Versandartspez">
    <vt:lpwstr/>
  </property>
  <property fmtid="{D5CDD505-2E9C-101B-9397-08002B2CF9AE}" pid="106" name="FSC#UVEKCFG@15.1700:Briefdatum">
    <vt:lpwstr/>
  </property>
  <property fmtid="{D5CDD505-2E9C-101B-9397-08002B2CF9AE}" pid="107" name="FSC#UVEKCFG@15.1700:Empf_Zeichen">
    <vt:lpwstr/>
  </property>
  <property fmtid="{D5CDD505-2E9C-101B-9397-08002B2CF9AE}" pid="108" name="FSC#UVEKCFG@15.1700:FilialePLZ">
    <vt:lpwstr/>
  </property>
  <property fmtid="{D5CDD505-2E9C-101B-9397-08002B2CF9AE}" pid="109" name="FSC#UVEKCFG@15.1700:Gegenstand">
    <vt:lpwstr/>
  </property>
  <property fmtid="{D5CDD505-2E9C-101B-9397-08002B2CF9AE}" pid="110" name="FSC#UVEKCFG@15.1700:Nummer">
    <vt:lpwstr/>
  </property>
  <property fmtid="{D5CDD505-2E9C-101B-9397-08002B2CF9AE}" pid="111" name="FSC#UVEKCFG@15.1700:Unterschrift_Nachname">
    <vt:lpwstr/>
  </property>
  <property fmtid="{D5CDD505-2E9C-101B-9397-08002B2CF9AE}" pid="112" name="FSC#UVEKCFG@15.1700:Unterschrift_Vorname">
    <vt:lpwstr/>
  </property>
  <property fmtid="{D5CDD505-2E9C-101B-9397-08002B2CF9AE}" pid="113" name="FSC#COOELAK@1.1001:Subject">
    <vt:lpwstr/>
  </property>
  <property fmtid="{D5CDD505-2E9C-101B-9397-08002B2CF9AE}" pid="114" name="FSC#COOELAK@1.1001:FileReference">
    <vt:lpwstr/>
  </property>
  <property fmtid="{D5CDD505-2E9C-101B-9397-08002B2CF9AE}" pid="115" name="FSC#COOELAK@1.1001:FileRefYear">
    <vt:lpwstr/>
  </property>
  <property fmtid="{D5CDD505-2E9C-101B-9397-08002B2CF9AE}" pid="116" name="FSC#COOELAK@1.1001:FileRefOrdinal">
    <vt:lpwstr/>
  </property>
  <property fmtid="{D5CDD505-2E9C-101B-9397-08002B2CF9AE}" pid="117" name="FSC#COOELAK@1.1001:FileRefOU">
    <vt:lpwstr/>
  </property>
  <property fmtid="{D5CDD505-2E9C-101B-9397-08002B2CF9AE}" pid="118" name="FSC#COOELAK@1.1001:Organization">
    <vt:lpwstr/>
  </property>
  <property fmtid="{D5CDD505-2E9C-101B-9397-08002B2CF9AE}" pid="119" name="FSC#COOELAK@1.1001:Owner">
    <vt:lpwstr>Zwicky Thomas, Zofingen</vt:lpwstr>
  </property>
  <property fmtid="{D5CDD505-2E9C-101B-9397-08002B2CF9AE}" pid="120" name="FSC#COOELAK@1.1001:OwnerExtension">
    <vt:lpwstr>+41 58 482 75 34</vt:lpwstr>
  </property>
  <property fmtid="{D5CDD505-2E9C-101B-9397-08002B2CF9AE}" pid="121" name="FSC#COOELAK@1.1001:OwnerFaxExtension">
    <vt:lpwstr>+41 58 482 75 90</vt:lpwstr>
  </property>
  <property fmtid="{D5CDD505-2E9C-101B-9397-08002B2CF9AE}" pid="122" name="FSC#COOELAK@1.1001:DispatchedBy">
    <vt:lpwstr/>
  </property>
  <property fmtid="{D5CDD505-2E9C-101B-9397-08002B2CF9AE}" pid="123" name="FSC#COOELAK@1.1001:DispatchedAt">
    <vt:lpwstr/>
  </property>
  <property fmtid="{D5CDD505-2E9C-101B-9397-08002B2CF9AE}" pid="124" name="FSC#COOELAK@1.1001:ApprovedBy">
    <vt:lpwstr/>
  </property>
  <property fmtid="{D5CDD505-2E9C-101B-9397-08002B2CF9AE}" pid="125" name="FSC#COOELAK@1.1001:ApprovedAt">
    <vt:lpwstr/>
  </property>
  <property fmtid="{D5CDD505-2E9C-101B-9397-08002B2CF9AE}" pid="126" name="FSC#COOELAK@1.1001:Department">
    <vt:lpwstr>Erhaltungsplanung F3 (ASTRA)</vt:lpwstr>
  </property>
  <property fmtid="{D5CDD505-2E9C-101B-9397-08002B2CF9AE}" pid="127" name="FSC#COOELAK@1.1001:CreatedAt">
    <vt:lpwstr>23.01.2019</vt:lpwstr>
  </property>
  <property fmtid="{D5CDD505-2E9C-101B-9397-08002B2CF9AE}" pid="128" name="FSC#COOELAK@1.1001:OU">
    <vt:lpwstr>Erhaltungsplanung F3 (ASTRA)</vt:lpwstr>
  </property>
  <property fmtid="{D5CDD505-2E9C-101B-9397-08002B2CF9AE}" pid="129" name="FSC#COOELAK@1.1001:Priority">
    <vt:lpwstr> ()</vt:lpwstr>
  </property>
  <property fmtid="{D5CDD505-2E9C-101B-9397-08002B2CF9AE}" pid="130" name="FSC#COOELAK@1.1001:ObjBarCode">
    <vt:lpwstr>*COO.2045.100.2.10715168*</vt:lpwstr>
  </property>
  <property fmtid="{D5CDD505-2E9C-101B-9397-08002B2CF9AE}" pid="131" name="FSC#COOELAK@1.1001:RefBarCode">
    <vt:lpwstr/>
  </property>
  <property fmtid="{D5CDD505-2E9C-101B-9397-08002B2CF9AE}" pid="132" name="FSC#COOELAK@1.1001:FileRefBarCode">
    <vt:lpwstr>**</vt:lpwstr>
  </property>
  <property fmtid="{D5CDD505-2E9C-101B-9397-08002B2CF9AE}" pid="133" name="FSC#COOELAK@1.1001:ExternalRef">
    <vt:lpwstr/>
  </property>
  <property fmtid="{D5CDD505-2E9C-101B-9397-08002B2CF9AE}" pid="134" name="FSC#COOELAK@1.1001:IncomingNumber">
    <vt:lpwstr/>
  </property>
  <property fmtid="{D5CDD505-2E9C-101B-9397-08002B2CF9AE}" pid="135" name="FSC#COOELAK@1.1001:IncomingSubject">
    <vt:lpwstr/>
  </property>
  <property fmtid="{D5CDD505-2E9C-101B-9397-08002B2CF9AE}" pid="136" name="FSC#COOELAK@1.1001:ProcessResponsible">
    <vt:lpwstr/>
  </property>
  <property fmtid="{D5CDD505-2E9C-101B-9397-08002B2CF9AE}" pid="137" name="FSC#COOELAK@1.1001:ProcessResponsiblePhone">
    <vt:lpwstr/>
  </property>
  <property fmtid="{D5CDD505-2E9C-101B-9397-08002B2CF9AE}" pid="138" name="FSC#COOELAK@1.1001:ProcessResponsibleMail">
    <vt:lpwstr/>
  </property>
  <property fmtid="{D5CDD505-2E9C-101B-9397-08002B2CF9AE}" pid="139" name="FSC#COOELAK@1.1001:ProcessResponsibleFax">
    <vt:lpwstr/>
  </property>
  <property fmtid="{D5CDD505-2E9C-101B-9397-08002B2CF9AE}" pid="140" name="FSC#COOELAK@1.1001:ApproverFirstName">
    <vt:lpwstr/>
  </property>
  <property fmtid="{D5CDD505-2E9C-101B-9397-08002B2CF9AE}" pid="141" name="FSC#COOELAK@1.1001:ApproverSurName">
    <vt:lpwstr/>
  </property>
  <property fmtid="{D5CDD505-2E9C-101B-9397-08002B2CF9AE}" pid="142" name="FSC#COOELAK@1.1001:ApproverTitle">
    <vt:lpwstr/>
  </property>
  <property fmtid="{D5CDD505-2E9C-101B-9397-08002B2CF9AE}" pid="143" name="FSC#COOELAK@1.1001:ExternalDate">
    <vt:lpwstr/>
  </property>
  <property fmtid="{D5CDD505-2E9C-101B-9397-08002B2CF9AE}" pid="144" name="FSC#COOELAK@1.1001:SettlementApprovedAt">
    <vt:lpwstr/>
  </property>
  <property fmtid="{D5CDD505-2E9C-101B-9397-08002B2CF9AE}" pid="145" name="FSC#COOELAK@1.1001:BaseNumber">
    <vt:lpwstr/>
  </property>
  <property fmtid="{D5CDD505-2E9C-101B-9397-08002B2CF9AE}" pid="146" name="FSC#COOELAK@1.1001:CurrentUserRolePos">
    <vt:lpwstr>Sachbearbeiter/in</vt:lpwstr>
  </property>
  <property fmtid="{D5CDD505-2E9C-101B-9397-08002B2CF9AE}" pid="147" name="FSC#COOELAK@1.1001:CurrentUserEmail">
    <vt:lpwstr>thomas.zwicky@astra.admin.ch</vt:lpwstr>
  </property>
  <property fmtid="{D5CDD505-2E9C-101B-9397-08002B2CF9AE}" pid="148" name="FSC#ELAKGOV@1.1001:PersonalSubjGender">
    <vt:lpwstr/>
  </property>
  <property fmtid="{D5CDD505-2E9C-101B-9397-08002B2CF9AE}" pid="149" name="FSC#ELAKGOV@1.1001:PersonalSubjFirstName">
    <vt:lpwstr/>
  </property>
  <property fmtid="{D5CDD505-2E9C-101B-9397-08002B2CF9AE}" pid="150" name="FSC#ELAKGOV@1.1001:PersonalSubjSurName">
    <vt:lpwstr/>
  </property>
  <property fmtid="{D5CDD505-2E9C-101B-9397-08002B2CF9AE}" pid="151" name="FSC#ELAKGOV@1.1001:PersonalSubjSalutation">
    <vt:lpwstr/>
  </property>
  <property fmtid="{D5CDD505-2E9C-101B-9397-08002B2CF9AE}" pid="152" name="FSC#ELAKGOV@1.1001:PersonalSubjAddress">
    <vt:lpwstr/>
  </property>
  <property fmtid="{D5CDD505-2E9C-101B-9397-08002B2CF9AE}" pid="153" name="FSC#ATSTATECFG@1.1001:Office">
    <vt:lpwstr/>
  </property>
  <property fmtid="{D5CDD505-2E9C-101B-9397-08002B2CF9AE}" pid="154" name="FSC#ATSTATECFG@1.1001:Agent">
    <vt:lpwstr/>
  </property>
  <property fmtid="{D5CDD505-2E9C-101B-9397-08002B2CF9AE}" pid="155" name="FSC#ATSTATECFG@1.1001:AgentPhone">
    <vt:lpwstr/>
  </property>
  <property fmtid="{D5CDD505-2E9C-101B-9397-08002B2CF9AE}" pid="156" name="FSC#ATSTATECFG@1.1001:DepartmentFax">
    <vt:lpwstr/>
  </property>
  <property fmtid="{D5CDD505-2E9C-101B-9397-08002B2CF9AE}" pid="157" name="FSC#ATSTATECFG@1.1001:DepartmentEmail">
    <vt:lpwstr/>
  </property>
  <property fmtid="{D5CDD505-2E9C-101B-9397-08002B2CF9AE}" pid="158" name="FSC#ATSTATECFG@1.1001:SubfileDate">
    <vt:lpwstr/>
  </property>
  <property fmtid="{D5CDD505-2E9C-101B-9397-08002B2CF9AE}" pid="159" name="FSC#ATSTATECFG@1.1001:SubfileSubject">
    <vt:lpwstr/>
  </property>
  <property fmtid="{D5CDD505-2E9C-101B-9397-08002B2CF9AE}" pid="160" name="FSC#ATSTATECFG@1.1001:DepartmentZipCode">
    <vt:lpwstr/>
  </property>
  <property fmtid="{D5CDD505-2E9C-101B-9397-08002B2CF9AE}" pid="161" name="FSC#ATSTATECFG@1.1001:DepartmentCountry">
    <vt:lpwstr/>
  </property>
  <property fmtid="{D5CDD505-2E9C-101B-9397-08002B2CF9AE}" pid="162" name="FSC#ATSTATECFG@1.1001:DepartmentCity">
    <vt:lpwstr/>
  </property>
  <property fmtid="{D5CDD505-2E9C-101B-9397-08002B2CF9AE}" pid="163" name="FSC#ATSTATECFG@1.1001:DepartmentStreet">
    <vt:lpwstr/>
  </property>
  <property fmtid="{D5CDD505-2E9C-101B-9397-08002B2CF9AE}" pid="164" name="FSC#ATSTATECFG@1.1001:DepartmentDVR">
    <vt:lpwstr/>
  </property>
  <property fmtid="{D5CDD505-2E9C-101B-9397-08002B2CF9AE}" pid="165" name="FSC#ATSTATECFG@1.1001:DepartmentUID">
    <vt:lpwstr/>
  </property>
  <property fmtid="{D5CDD505-2E9C-101B-9397-08002B2CF9AE}" pid="166" name="FSC#ATSTATECFG@1.1001:SubfileReference">
    <vt:lpwstr/>
  </property>
  <property fmtid="{D5CDD505-2E9C-101B-9397-08002B2CF9AE}" pid="167" name="FSC#ATSTATECFG@1.1001:Clause">
    <vt:lpwstr/>
  </property>
  <property fmtid="{D5CDD505-2E9C-101B-9397-08002B2CF9AE}" pid="168" name="FSC#ATSTATECFG@1.1001:ApprovedSignature">
    <vt:lpwstr/>
  </property>
  <property fmtid="{D5CDD505-2E9C-101B-9397-08002B2CF9AE}" pid="169" name="FSC#ATSTATECFG@1.1001:BankAccount">
    <vt:lpwstr/>
  </property>
  <property fmtid="{D5CDD505-2E9C-101B-9397-08002B2CF9AE}" pid="170" name="FSC#ATSTATECFG@1.1001:BankAccountOwner">
    <vt:lpwstr/>
  </property>
  <property fmtid="{D5CDD505-2E9C-101B-9397-08002B2CF9AE}" pid="171" name="FSC#ATSTATECFG@1.1001:BankInstitute">
    <vt:lpwstr/>
  </property>
  <property fmtid="{D5CDD505-2E9C-101B-9397-08002B2CF9AE}" pid="172" name="FSC#ATSTATECFG@1.1001:BankAccountID">
    <vt:lpwstr/>
  </property>
  <property fmtid="{D5CDD505-2E9C-101B-9397-08002B2CF9AE}" pid="173" name="FSC#ATSTATECFG@1.1001:BankAccountIBAN">
    <vt:lpwstr/>
  </property>
  <property fmtid="{D5CDD505-2E9C-101B-9397-08002B2CF9AE}" pid="174" name="FSC#ATSTATECFG@1.1001:BankAccountBIC">
    <vt:lpwstr/>
  </property>
  <property fmtid="{D5CDD505-2E9C-101B-9397-08002B2CF9AE}" pid="175" name="FSC#ATSTATECFG@1.1001:BankName">
    <vt:lpwstr/>
  </property>
  <property fmtid="{D5CDD505-2E9C-101B-9397-08002B2CF9AE}" pid="176" name="FSC#COOSYSTEM@1.1:Container">
    <vt:lpwstr>COO.2045.100.2.10715168</vt:lpwstr>
  </property>
  <property fmtid="{D5CDD505-2E9C-101B-9397-08002B2CF9AE}" pid="177" name="FSC#FSCFOLIO@1.1001:docpropproject">
    <vt:lpwstr/>
  </property>
</Properties>
</file>